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6" r:id="rId3"/>
    <p:sldId id="267" r:id="rId4"/>
    <p:sldId id="268" r:id="rId5"/>
    <p:sldId id="257" r:id="rId6"/>
    <p:sldId id="265" r:id="rId7"/>
    <p:sldId id="258" r:id="rId8"/>
    <p:sldId id="259" r:id="rId9"/>
    <p:sldId id="266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8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zh-CN"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US" altLang="zh-CN"/>
              <a:t>2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30F71D1-E111-4D13-0E1B-FBE3B303F950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71892E-09EB-7956-2C54-6DB2CF221876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0F8DDC8-93B6-8623-0BE1-555A5CFFE9A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722355-3D38-23FC-39F4-B4FF51D7722B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C89F72-8FC1-6C83-0D6D-6774B1E95B2A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D8161A-39BE-3163-2496-51A21F7D961D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A49D1AA-5F53-E9E5-85AE-B0327195C6EA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D2D9EE6-5E0F-F4CA-6103-E1B170EAB184}"/>
              </a:ext>
            </a:extLst>
          </p:cNvPr>
          <p:cNvSpPr/>
          <p:nvPr userDrawn="1"/>
        </p:nvSpPr>
        <p:spPr bwMode="auto">
          <a:xfrm>
            <a:off x="0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4177314" y="2072935"/>
            <a:ext cx="6490686" cy="14370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zh-CN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4177314" y="3599857"/>
            <a:ext cx="6490686" cy="99655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CN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6/27/2024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7F927C-74C6-4C0E-FEB0-FA2B932F7D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71330"/>
            <a:ext cx="1767026" cy="1767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F770D90-EA2B-BCC9-10BB-058F12D7E1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3120501"/>
            <a:ext cx="10515600" cy="1441974"/>
          </a:xfrm>
        </p:spPr>
        <p:txBody>
          <a:bodyPr anchor="b"/>
          <a:lstStyle>
            <a:lvl1pPr>
              <a:defRPr sz="6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zh-CN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CN" dirty="0"/>
              <a:t>Click to edit Master text styles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6/27/2024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7B5312-975F-44E0-9F53-D28B54FA1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326487"/>
            <a:ext cx="1767026" cy="1767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zh-CN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818804"/>
            <a:ext cx="10515600" cy="871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CN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CN"/>
              <a:t>Click to edit Master text styles</a:t>
            </a:r>
            <a:endParaRPr/>
          </a:p>
          <a:p>
            <a:pPr lvl="1">
              <a:defRPr/>
            </a:pPr>
            <a:r>
              <a:rPr lang="zh-CN"/>
              <a:t>Second level</a:t>
            </a:r>
            <a:endParaRPr/>
          </a:p>
          <a:p>
            <a:pPr lvl="2">
              <a:defRPr/>
            </a:pPr>
            <a:r>
              <a:rPr lang="zh-CN"/>
              <a:t>Third level</a:t>
            </a:r>
            <a:endParaRPr/>
          </a:p>
          <a:p>
            <a:pPr lvl="3">
              <a:defRPr/>
            </a:pPr>
            <a:r>
              <a:rPr lang="zh-CN"/>
              <a:t>Fourth level</a:t>
            </a:r>
            <a:endParaRPr/>
          </a:p>
          <a:p>
            <a:pPr lvl="4">
              <a:defRPr/>
            </a:pPr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 altLang="zh-CN"/>
              <a:t>2024/6/27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zh-CN" smtClean="0"/>
              <a:pPr>
                <a:defRPr/>
              </a:pPr>
              <a:t>‹#›</a:t>
            </a:fld>
            <a:endParaRPr 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E2A1E8-3C05-9AE0-8556-EADE1F413E82}"/>
              </a:ext>
            </a:extLst>
          </p:cNvPr>
          <p:cNvSpPr/>
          <p:nvPr userDrawn="1"/>
        </p:nvSpPr>
        <p:spPr>
          <a:xfrm>
            <a:off x="0" y="0"/>
            <a:ext cx="12223865" cy="3075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D47C1C-F9D4-2AF3-51FE-2A6E4CC18D3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607" y="331295"/>
            <a:ext cx="1359393" cy="13593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38FD4CA-DA54-4402-5DFB-6AD09C042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报告标题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FAFF5C77-CD27-77FD-E3FF-8FA8EB3B1B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PPT</a:t>
            </a:r>
            <a:r>
              <a:rPr lang="zh-CN" altLang="en-US" dirty="0"/>
              <a:t>母版的学习</a:t>
            </a:r>
          </a:p>
        </p:txBody>
      </p:sp>
    </p:spTree>
    <p:extLst>
      <p:ext uri="{BB962C8B-B14F-4D97-AF65-F5344CB8AC3E}">
        <p14:creationId xmlns:p14="http://schemas.microsoft.com/office/powerpoint/2010/main" val="120888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933211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大家图什么：</a:t>
            </a:r>
            <a:r>
              <a:rPr lang="zh-CN" sz="4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收益的体现</a:t>
            </a:r>
            <a:endParaRPr/>
          </a:p>
        </p:txBody>
      </p:sp>
      <p:sp>
        <p:nvSpPr>
          <p:cNvPr id="64962649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短期：工资（提成）</a:t>
            </a:r>
            <a:endParaRPr lang="zh-CN" sz="2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中期：奖金池分配（季度、月份、年份）</a:t>
            </a:r>
            <a:endParaRPr lang="zh-CN" sz="2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长期：股权分红（真股东+虚拟股权股东）</a:t>
            </a:r>
            <a:endParaRPr/>
          </a:p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8533978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zh-CN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解决客户的合伙事业主导权（兄弟如何分配股份）</a:t>
            </a:r>
            <a:endParaRPr/>
          </a:p>
        </p:txBody>
      </p:sp>
      <p:sp>
        <p:nvSpPr>
          <p:cNvPr id="165974716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股权高度集中，总经理行使权利 预留4成股权池（协议代持） </a:t>
            </a:r>
            <a:endParaRPr lang="zh-CN" sz="2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1，虚拟股权分红 2，期权，逐年兑现</a:t>
            </a:r>
            <a:endParaRPr lang="zh-CN" sz="2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必须由主要责任人占大股（70%，可以代替持有其中的40%），为了决策效率</a:t>
            </a:r>
            <a:endParaRPr lang="zh-CN" sz="2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代持的股份可以作为激励标的物与其他希望增持的高管做业绩对赌（在某个周期一经达成，就以明确的低价转让）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5464549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t>奖金=超出工资对标之外的成绩（超额奖金）</a:t>
            </a:r>
          </a:p>
        </p:txBody>
      </p:sp>
      <p:sp>
        <p:nvSpPr>
          <p:cNvPr id="30100315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分配中使用奖金池制度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1，利润后1/3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2，管理层与一线员工都有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909014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客户需要对应管理制度</a:t>
            </a:r>
          </a:p>
        </p:txBody>
      </p:sp>
      <p:sp>
        <p:nvSpPr>
          <p:cNvPr id="149112595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职级职等管理办法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公司股权管理办法</a:t>
            </a: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股权转让协议</a:t>
            </a: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奖金管理办法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583373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客户常见问题</a:t>
            </a:r>
          </a:p>
        </p:txBody>
      </p:sp>
      <p:sp>
        <p:nvSpPr>
          <p:cNvPr id="77775483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t>创业：小店，小公司，夫妻兄弟合伙，激励事业小伙伴，如何激励和分配</a:t>
            </a:r>
          </a:p>
          <a:p>
            <a:pPr>
              <a:defRPr/>
            </a:pPr>
            <a:r>
              <a:t>开加盟如何设置分配</a:t>
            </a:r>
          </a:p>
          <a:p>
            <a:pPr>
              <a:defRPr/>
            </a:pPr>
            <a:r>
              <a:t>被收购如何作价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091F4A-5B15-D976-8920-86B5798D3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08" y="711693"/>
            <a:ext cx="11344183" cy="567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73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48A5877-45D5-5E6E-5AD8-B4CE22B90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4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433951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股权咨询核心理论</a:t>
            </a:r>
          </a:p>
        </p:txBody>
      </p:sp>
      <p:sp>
        <p:nvSpPr>
          <p:cNvPr id="59073848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p"/>
              <a:defRPr/>
            </a:pPr>
            <a:r>
              <a:rPr dirty="0" err="1"/>
              <a:t>解决客户事业的激励问题</a:t>
            </a:r>
            <a:endParaRPr dirty="0"/>
          </a:p>
          <a:p>
            <a:pPr lvl="1">
              <a:defRPr/>
            </a:pPr>
            <a:r>
              <a:rPr dirty="0" err="1"/>
              <a:t>合伙人</a:t>
            </a:r>
            <a:endParaRPr dirty="0"/>
          </a:p>
          <a:p>
            <a:pPr lvl="1">
              <a:defRPr/>
            </a:pPr>
            <a:r>
              <a:rPr dirty="0" err="1"/>
              <a:t>团队骨干</a:t>
            </a:r>
            <a:endParaRPr dirty="0"/>
          </a:p>
          <a:p>
            <a:pPr lvl="1">
              <a:defRPr/>
            </a:pPr>
            <a:r>
              <a:rPr dirty="0" err="1"/>
              <a:t>团队成员</a:t>
            </a:r>
            <a:endParaRPr dirty="0"/>
          </a:p>
          <a:p>
            <a:pPr>
              <a:defRPr/>
            </a:pPr>
            <a:r>
              <a:rPr dirty="0" err="1"/>
              <a:t>解决客户事业的融资问题</a:t>
            </a:r>
            <a:endParaRPr dirty="0"/>
          </a:p>
          <a:p>
            <a:pPr lvl="1">
              <a:defRPr/>
            </a:pPr>
            <a:r>
              <a:rPr dirty="0" err="1"/>
              <a:t>吸纳新股东（亲友或财务投资人）资金或资产（场地或产品</a:t>
            </a:r>
            <a:r>
              <a:rPr dirty="0"/>
              <a:t>）</a:t>
            </a:r>
          </a:p>
          <a:p>
            <a:pPr lvl="0">
              <a:defRPr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37C390-2614-263C-8F80-33EC8EF0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第一章节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E9B3CA-0E8C-185F-1B90-BAAB7440F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62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6412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谁主导公司管理和股权？</a:t>
            </a:r>
          </a:p>
        </p:txBody>
      </p:sp>
      <p:sp>
        <p:nvSpPr>
          <p:cNvPr id="1071591343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股权的设计依据与原则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股权设计的决策效率问题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股权设计的融资作用，考虑成长性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对等股权的阻碍性，降低融资意愿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股权设计的进入与退出（退出协议/溢价回购与违约金制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度）</a:t>
            </a:r>
            <a:endParaRPr lang="zh-CN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11071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股权管理</a:t>
            </a:r>
          </a:p>
        </p:txBody>
      </p:sp>
      <p:sp>
        <p:nvSpPr>
          <p:cNvPr id="23190061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股权的激励作用（期权与代持）</a:t>
            </a:r>
            <a:endParaRPr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股权的估值方法（市值法、博弈法）</a:t>
            </a:r>
            <a:endParaRPr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zh-CN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预留股权池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C96B1D0-BD6F-EA49-F93E-BCBBCD05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第二章节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6DE063-BB61-B6A0-210B-03987ED7A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13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303</Words>
  <Application>Microsoft Office PowerPoint</Application>
  <DocSecurity>0</DocSecurity>
  <PresentationFormat>宽屏</PresentationFormat>
  <Paragraphs>52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Office Theme</vt:lpstr>
      <vt:lpstr>报告标题</vt:lpstr>
      <vt:lpstr>客户常见问题</vt:lpstr>
      <vt:lpstr>PowerPoint 演示文稿</vt:lpstr>
      <vt:lpstr>PowerPoint 演示文稿</vt:lpstr>
      <vt:lpstr>股权咨询核心理论</vt:lpstr>
      <vt:lpstr>第一章节</vt:lpstr>
      <vt:lpstr>谁主导公司管理和股权？</vt:lpstr>
      <vt:lpstr>股权管理</vt:lpstr>
      <vt:lpstr>第二章节</vt:lpstr>
      <vt:lpstr>大家图什么：收益的体现</vt:lpstr>
      <vt:lpstr>解决客户的合伙事业主导权（兄弟如何分配股份）</vt:lpstr>
      <vt:lpstr>奖金=超出工资对标之外的成绩（超额奖金）</vt:lpstr>
      <vt:lpstr>客户需要对应管理制度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QINGCAO</dc:creator>
  <cp:keywords/>
  <dc:description/>
  <cp:lastModifiedBy>工 黄</cp:lastModifiedBy>
  <cp:revision>8</cp:revision>
  <dcterms:modified xsi:type="dcterms:W3CDTF">2024-06-26T23:58:13Z</dcterms:modified>
  <cp:category/>
  <dc:identifier/>
  <cp:contentStatus/>
  <dc:language/>
  <cp:version/>
</cp:coreProperties>
</file>